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5"/>
    <p:sldMasterId id="2147483720" r:id="rId6"/>
    <p:sldMasterId id="2147483732" r:id="rId7"/>
    <p:sldMasterId id="2147483744" r:id="rId8"/>
  </p:sldMasterIdLst>
  <p:notesMasterIdLst>
    <p:notesMasterId r:id="rId25"/>
  </p:notesMasterIdLst>
  <p:handoutMasterIdLst>
    <p:handoutMasterId r:id="rId26"/>
  </p:handoutMasterIdLst>
  <p:sldIdLst>
    <p:sldId id="267" r:id="rId9"/>
    <p:sldId id="275" r:id="rId10"/>
    <p:sldId id="330" r:id="rId11"/>
    <p:sldId id="303" r:id="rId12"/>
    <p:sldId id="331" r:id="rId13"/>
    <p:sldId id="337" r:id="rId14"/>
    <p:sldId id="307" r:id="rId15"/>
    <p:sldId id="280" r:id="rId16"/>
    <p:sldId id="283" r:id="rId17"/>
    <p:sldId id="333" r:id="rId18"/>
    <p:sldId id="257" r:id="rId19"/>
    <p:sldId id="265" r:id="rId20"/>
    <p:sldId id="271" r:id="rId21"/>
    <p:sldId id="332" r:id="rId22"/>
    <p:sldId id="334" r:id="rId23"/>
    <p:sldId id="336" r:id="rId24"/>
  </p:sldIdLst>
  <p:sldSz cx="9144000" cy="6858000" type="screen4x3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D Open Week" id="{23D0FD0E-4D43-4C56-8BFB-5CB9C094976E}">
          <p14:sldIdLst>
            <p14:sldId id="267"/>
            <p14:sldId id="275"/>
            <p14:sldId id="330"/>
            <p14:sldId id="303"/>
            <p14:sldId id="331"/>
            <p14:sldId id="337"/>
            <p14:sldId id="307"/>
            <p14:sldId id="280"/>
            <p14:sldId id="283"/>
            <p14:sldId id="333"/>
            <p14:sldId id="257"/>
            <p14:sldId id="265"/>
            <p14:sldId id="271"/>
            <p14:sldId id="332"/>
            <p14:sldId id="334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ouk van Rijn" initials="AvR" lastIdx="2" clrIdx="0">
    <p:extLst>
      <p:ext uri="{19B8F6BF-5375-455C-9EA6-DF929625EA0E}">
        <p15:presenceInfo xmlns:p15="http://schemas.microsoft.com/office/powerpoint/2012/main" userId="S-1-5-21-2872887437-2056297528-774259321-1394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9933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7118B42D-8B3A-464F-B8C6-9C6C4CD94641}"/>
    <pc:docChg chg="custSel modSld">
      <pc:chgData name="Femke Terwiel" userId="42bfa86a-3fd1-4524-8064-f25b2043f37b" providerId="ADAL" clId="{7118B42D-8B3A-464F-B8C6-9C6C4CD94641}" dt="2020-11-09T11:09:59.592" v="25" actId="313"/>
      <pc:docMkLst>
        <pc:docMk/>
      </pc:docMkLst>
      <pc:sldChg chg="modSp">
        <pc:chgData name="Femke Terwiel" userId="42bfa86a-3fd1-4524-8064-f25b2043f37b" providerId="ADAL" clId="{7118B42D-8B3A-464F-B8C6-9C6C4CD94641}" dt="2020-11-09T11:09:59.592" v="25" actId="313"/>
        <pc:sldMkLst>
          <pc:docMk/>
          <pc:sldMk cId="895322326" sldId="267"/>
        </pc:sldMkLst>
        <pc:spChg chg="mod">
          <ac:chgData name="Femke Terwiel" userId="42bfa86a-3fd1-4524-8064-f25b2043f37b" providerId="ADAL" clId="{7118B42D-8B3A-464F-B8C6-9C6C4CD94641}" dt="2020-11-09T11:09:59.592" v="25" actId="313"/>
          <ac:spMkLst>
            <pc:docMk/>
            <pc:sldMk cId="895322326" sldId="26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4D317-8350-4AB2-8D8B-A3A84F3F23EC}" type="datetimeFigureOut">
              <a:rPr lang="nl-NL" smtClean="0"/>
              <a:t>9-11-2020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8FD21-4253-44DC-AB0F-FEB673F1DB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110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96B20-BFA8-40DB-AE7B-D87B04301759}" type="datetimeFigureOut">
              <a:rPr lang="nl-NL" smtClean="0"/>
              <a:t>9-11-2020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0F578-37D4-40FD-ADA3-C80C0B18BE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67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B8566D-6CEB-4368-8613-D51E03269339}" type="slidenum">
              <a:rPr lang="nl-NL" altLang="nl-NL" smtClean="0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nl-NL" altLang="nl-NL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397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0F578-37D4-40FD-ADA3-C80C0B18BE8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76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2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1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9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74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1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9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13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53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7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8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3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4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0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4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5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93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9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2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6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5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6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10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2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3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3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16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1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8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70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4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0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1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4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0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6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70EB-A3B6-412B-A01A-C7D3A762BB6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D23D2-0D74-4C23-B5F7-2B8CCB613BD6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2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93679"/>
    </mc:Choice>
    <mc:Fallback xmlns="">
      <p:transition spd="slow" advTm="193679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4.png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7EDA7C4F-E81B-419D-A135-B12DE10E062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064" y="2155082"/>
            <a:ext cx="6323428" cy="35672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630967" y="1205231"/>
            <a:ext cx="4261282" cy="632448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algn="ctr" eaLnBrk="0" hangingPunct="0">
              <a:defRPr/>
            </a:pPr>
            <a:r>
              <a:rPr lang="nl-NL" sz="3600" b="1" cap="all" dirty="0">
                <a:solidFill>
                  <a:schemeClr val="accent6"/>
                </a:solidFill>
                <a:latin typeface="Calibri"/>
                <a:ea typeface="Calibri" panose="020F0502020204030204" pitchFamily="34" charset="0"/>
                <a:cs typeface="Times New Roman"/>
              </a:rPr>
              <a:t>tandartsassistent</a:t>
            </a:r>
            <a:r>
              <a:rPr lang="nl-NL" sz="3600" b="1" cap="all" dirty="0">
                <a:solidFill>
                  <a:srgbClr val="191919"/>
                </a:solidFill>
                <a:latin typeface="Arial Nova Light"/>
                <a:ea typeface="Calibri" panose="020F0502020204030204" pitchFamily="34" charset="0"/>
                <a:cs typeface="Times New Roman"/>
              </a:rPr>
              <a:t> </a:t>
            </a:r>
            <a:endParaRPr lang="en-US" sz="6600" b="1" kern="0" dirty="0">
              <a:latin typeface="Arial Nova Light" panose="020B0304020202020204" pitchFamily="34" charset="0"/>
            </a:endParaRP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7A711EF6-CA13-413F-82BE-C7EF2F4607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2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586">
        <p:fade/>
      </p:transition>
    </mc:Choice>
    <mc:Fallback xmlns="">
      <p:transition spd="med" advTm="115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6240" y="1411945"/>
            <a:ext cx="4311160" cy="472086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rgbClr val="FF9900"/>
                </a:solidFill>
                <a:cs typeface="Calibri"/>
              </a:rPr>
              <a:t>Examen tweede leerjaar</a:t>
            </a:r>
            <a:endParaRPr lang="nl-NL" sz="2400" dirty="0">
              <a:solidFill>
                <a:srgbClr val="FF9900"/>
              </a:solidFill>
            </a:endParaRPr>
          </a:p>
          <a:p>
            <a:r>
              <a:rPr lang="nl-NL" sz="2400" dirty="0">
                <a:cs typeface="Calibri"/>
              </a:rPr>
              <a:t>CE Rekenen</a:t>
            </a:r>
          </a:p>
          <a:p>
            <a:r>
              <a:rPr lang="nl-NL" sz="2400" dirty="0">
                <a:cs typeface="Calibri"/>
              </a:rPr>
              <a:t>CE Nederland Lezen/ Luisteren</a:t>
            </a:r>
          </a:p>
          <a:p>
            <a:r>
              <a:rPr lang="nl-NL" sz="2400" dirty="0">
                <a:cs typeface="Calibri"/>
              </a:rPr>
              <a:t>CE Engels Lezen/Luisteren</a:t>
            </a:r>
          </a:p>
          <a:p>
            <a:r>
              <a:rPr lang="nl-NL" sz="2400" dirty="0">
                <a:cs typeface="Calibri"/>
              </a:rPr>
              <a:t>IE Nederlands spreken</a:t>
            </a:r>
          </a:p>
          <a:p>
            <a:r>
              <a:rPr lang="nl-NL" sz="2400" dirty="0">
                <a:cs typeface="Calibri"/>
              </a:rPr>
              <a:t>IE Engels spreken</a:t>
            </a:r>
          </a:p>
          <a:p>
            <a:r>
              <a:rPr lang="nl-NL" sz="2400" dirty="0">
                <a:cs typeface="Calibri"/>
              </a:rPr>
              <a:t>IE Nederlands schrijven</a:t>
            </a:r>
          </a:p>
          <a:p>
            <a:r>
              <a:rPr lang="nl-NL" sz="2400" dirty="0">
                <a:cs typeface="Calibri"/>
              </a:rPr>
              <a:t>IE Engels schrijven</a:t>
            </a:r>
          </a:p>
          <a:p>
            <a:r>
              <a:rPr lang="nl-NL" sz="2400" dirty="0">
                <a:cs typeface="Calibri"/>
              </a:rPr>
              <a:t>Keuzedelen voorbereiden HBO</a:t>
            </a:r>
          </a:p>
          <a:p>
            <a:r>
              <a:rPr lang="nl-NL" sz="2400" dirty="0">
                <a:ea typeface="+mn-lt"/>
                <a:cs typeface="+mn-lt"/>
              </a:rPr>
              <a:t>Keuzedeel inspelen innovaties</a:t>
            </a:r>
            <a:endParaRPr lang="nl-NL" sz="2400" dirty="0">
              <a:cs typeface="Calibri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" y="160337"/>
            <a:ext cx="8229600" cy="1143000"/>
          </a:xfrm>
          <a:noFill/>
        </p:spPr>
        <p:txBody>
          <a:bodyPr lIns="95790" tIns="47895" rIns="95790" bIns="47895">
            <a:noAutofit/>
          </a:bodyPr>
          <a:lstStyle/>
          <a:p>
            <a:r>
              <a:rPr lang="nl-NL" altLang="nl-NL" b="1">
                <a:solidFill>
                  <a:srgbClr val="FF9933"/>
                </a:solidFill>
              </a:rPr>
              <a:t>Examen</a:t>
            </a:r>
            <a:endParaRPr lang="nl-NL" altLang="nl-NL" b="1"/>
          </a:p>
        </p:txBody>
      </p:sp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FBDD1E4C-1BFA-4AE2-B073-23080BF75BB5}"/>
              </a:ext>
            </a:extLst>
          </p:cNvPr>
          <p:cNvSpPr txBox="1">
            <a:spLocks/>
          </p:cNvSpPr>
          <p:nvPr/>
        </p:nvSpPr>
        <p:spPr>
          <a:xfrm>
            <a:off x="4854950" y="1361440"/>
            <a:ext cx="3770890" cy="48218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400" dirty="0">
                <a:solidFill>
                  <a:srgbClr val="FF9900"/>
                </a:solidFill>
                <a:cs typeface="Calibri"/>
              </a:rPr>
              <a:t>Examen derde leerjaar</a:t>
            </a:r>
          </a:p>
          <a:p>
            <a:r>
              <a:rPr lang="nl-NL" sz="2400" dirty="0">
                <a:ea typeface="+mn-lt"/>
                <a:cs typeface="+mn-lt"/>
              </a:rPr>
              <a:t>Keuzedeel bijzondere zorggroepen</a:t>
            </a:r>
            <a:endParaRPr lang="nl-NL" sz="2400" dirty="0">
              <a:cs typeface="Calibri"/>
            </a:endParaRPr>
          </a:p>
          <a:p>
            <a:r>
              <a:rPr lang="nl-NL" sz="2400" dirty="0">
                <a:ea typeface="+mn-lt"/>
                <a:cs typeface="+mn-lt"/>
              </a:rPr>
              <a:t>Werken aan kwaliteit en deskundigheid</a:t>
            </a:r>
            <a:endParaRPr lang="nl-NL" sz="2400" dirty="0">
              <a:cs typeface="Calibri"/>
            </a:endParaRPr>
          </a:p>
          <a:p>
            <a:r>
              <a:rPr lang="nl-NL" sz="2400" dirty="0">
                <a:ea typeface="+mn-lt"/>
                <a:cs typeface="+mn-lt"/>
              </a:rPr>
              <a:t>Keuzedeel Praktijkorganisatie</a:t>
            </a:r>
          </a:p>
          <a:p>
            <a:r>
              <a:rPr lang="nl-NL" sz="2400" dirty="0">
                <a:ea typeface="+mn-lt"/>
                <a:cs typeface="+mn-lt"/>
              </a:rPr>
              <a:t>Uitvoeren van front-officetaken</a:t>
            </a:r>
          </a:p>
          <a:p>
            <a:r>
              <a:rPr lang="nl-NL" sz="2400" dirty="0">
                <a:ea typeface="+mn-lt"/>
                <a:cs typeface="+mn-lt"/>
              </a:rPr>
              <a:t>Verrichten van handelingen in het kader van tandheelkundige zorg</a:t>
            </a:r>
            <a:endParaRPr lang="nl-NL" sz="2400" dirty="0">
              <a:cs typeface="Calibri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0880126-E104-4CF0-A454-03DBAD85D5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30658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804DD-B4C8-434D-B2E9-E9A7E6CB7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>
                <a:solidFill>
                  <a:srgbClr val="FF9900"/>
                </a:solidFill>
              </a:rPr>
              <a:t>Bindend studieadvies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23D42-321A-4155-AC84-178C810BF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327" y="1386954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/>
              <a:t>Beoordeelding --&gt; Resultaten/ voortgangseisen</a:t>
            </a:r>
            <a:endParaRPr lang="nl-NL" sz="2400" dirty="0">
              <a:cs typeface="Calibri"/>
            </a:endParaRPr>
          </a:p>
          <a:p>
            <a:r>
              <a:rPr lang="nl-NL" sz="2400" dirty="0"/>
              <a:t>Positief</a:t>
            </a:r>
            <a:endParaRPr lang="nl-NL" sz="2400" dirty="0">
              <a:cs typeface="Calibri"/>
            </a:endParaRPr>
          </a:p>
          <a:p>
            <a:r>
              <a:rPr lang="nl-NL" sz="2400" dirty="0"/>
              <a:t>Negatief --&gt; waarschuwingsgesprek --&gt; stop-je-studie advies</a:t>
            </a:r>
            <a:endParaRPr lang="nl-NL" sz="2400" dirty="0">
              <a:cs typeface="Calibri"/>
            </a:endParaRPr>
          </a:p>
          <a:p>
            <a:r>
              <a:rPr lang="nl-NL" sz="2400" dirty="0"/>
              <a:t>Stoppen? oriëntatie --&gt; andere studie</a:t>
            </a:r>
            <a:endParaRPr lang="nl-NL" sz="2400" dirty="0">
              <a:cs typeface="Calibri"/>
            </a:endParaRPr>
          </a:p>
        </p:txBody>
      </p:sp>
      <p:pic>
        <p:nvPicPr>
          <p:cNvPr id="15" name="Audio 14">
            <a:hlinkClick r:id="" action="ppaction://media"/>
            <a:extLst>
              <a:ext uri="{FF2B5EF4-FFF2-40B4-BE49-F238E27FC236}">
                <a16:creationId xmlns:a16="http://schemas.microsoft.com/office/drawing/2014/main" id="{CA7A1C78-4A76-47B3-B3C5-A12D4C4AFF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47908"/>
      </p:ext>
    </p:extLst>
  </p:cSld>
  <p:clrMapOvr>
    <a:masterClrMapping/>
  </p:clrMapOvr>
  <p:transition spd="med" advTm="19367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772400" cy="1143000"/>
          </a:xfrm>
          <a:noFill/>
        </p:spPr>
        <p:txBody>
          <a:bodyPr lIns="95790" tIns="47895" rIns="95790" bIns="47895">
            <a:normAutofit fontScale="90000"/>
          </a:bodyPr>
          <a:lstStyle/>
          <a:p>
            <a:pPr eaLnBrk="1" hangingPunct="1"/>
            <a:br>
              <a:rPr lang="nl-NL" altLang="nl-NL" b="1" dirty="0"/>
            </a:br>
            <a:r>
              <a:rPr lang="nl-NL" altLang="nl-NL" sz="4900" b="1" dirty="0">
                <a:solidFill>
                  <a:srgbClr val="FF9900"/>
                </a:solidFill>
              </a:rPr>
              <a:t>Doorstroom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3768" y="1700809"/>
            <a:ext cx="5968082" cy="4147542"/>
          </a:xfrm>
          <a:noFill/>
        </p:spPr>
        <p:txBody>
          <a:bodyPr vert="horz" lIns="95790" tIns="47895" rIns="95790" bIns="47895" rtlCol="0" anchor="t">
            <a:normAutofit/>
          </a:bodyPr>
          <a:lstStyle/>
          <a:p>
            <a:pPr lvl="1" eaLnBrk="1" hangingPunct="1">
              <a:buFontTx/>
              <a:buNone/>
            </a:pPr>
            <a:endParaRPr lang="nl-NL" altLang="nl-NL" dirty="0">
              <a:cs typeface="Calibri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altLang="nl-NL" sz="2400" dirty="0">
                <a:cs typeface="Calibri"/>
              </a:rPr>
              <a:t>Diploma TA --&gt; doorstroming --&gt; HBO</a:t>
            </a:r>
            <a:endParaRPr lang="nl-NL" sz="2400" dirty="0">
              <a:cs typeface="Calibri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altLang="nl-NL" sz="2400" dirty="0">
                <a:cs typeface="Calibri"/>
              </a:rPr>
              <a:t>Mondzorgkunde/Andere richtingen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altLang="nl-NL" sz="2400" dirty="0"/>
              <a:t>Toelatingseisen HBO --&gt; kan per studiejaar verschillen </a:t>
            </a:r>
            <a:endParaRPr lang="nl-NL" altLang="nl-NL" sz="2400" dirty="0">
              <a:cs typeface="Calibri"/>
            </a:endParaRPr>
          </a:p>
          <a:p>
            <a:pPr marL="857250" lvl="2" indent="0">
              <a:buNone/>
            </a:pPr>
            <a:endParaRPr lang="nl-NL" altLang="nl-NL" sz="18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nl-NL" altLang="nl-NL" dirty="0"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4" t="26530" r="15459" b="16190"/>
          <a:stretch/>
        </p:blipFill>
        <p:spPr bwMode="auto">
          <a:xfrm>
            <a:off x="251520" y="3861048"/>
            <a:ext cx="2363469" cy="174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125495DC-518F-4587-8008-6D3692AD9F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86326"/>
      </p:ext>
    </p:extLst>
  </p:cSld>
  <p:clrMapOvr>
    <a:masterClrMapping/>
  </p:clrMapOvr>
  <p:transition spd="med" advTm="19367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0337"/>
            <a:ext cx="8229600" cy="1143000"/>
          </a:xfrm>
        </p:spPr>
        <p:txBody>
          <a:bodyPr/>
          <a:lstStyle/>
          <a:p>
            <a:r>
              <a:rPr lang="nl-NL" b="1">
                <a:solidFill>
                  <a:srgbClr val="FF9900"/>
                </a:solidFill>
              </a:rPr>
              <a:t>Verzuim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2A53762-8E4D-490E-9DC8-044049BE2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337"/>
            <a:ext cx="3321303" cy="24859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sz="2400" dirty="0">
              <a:cs typeface="Calibri"/>
            </a:endParaRPr>
          </a:p>
          <a:p>
            <a:r>
              <a:rPr lang="nl-NL" sz="2400" dirty="0">
                <a:latin typeface="Calibri"/>
                <a:cs typeface="Calibri"/>
              </a:rPr>
              <a:t>Geoorloofd</a:t>
            </a:r>
          </a:p>
          <a:p>
            <a:r>
              <a:rPr lang="nl-NL" sz="2400" dirty="0">
                <a:latin typeface="Calibri"/>
                <a:cs typeface="Calibri"/>
              </a:rPr>
              <a:t>Ongeoorloofd</a:t>
            </a:r>
          </a:p>
          <a:p>
            <a:r>
              <a:rPr lang="nl-NL" sz="2400" dirty="0">
                <a:latin typeface="Calibri"/>
                <a:cs typeface="Calibri"/>
              </a:rPr>
              <a:t>Bijzonder verlof</a:t>
            </a:r>
          </a:p>
          <a:p>
            <a:r>
              <a:rPr lang="nl-NL" sz="2400" dirty="0">
                <a:latin typeface="Calibri"/>
                <a:cs typeface="Calibri"/>
              </a:rPr>
              <a:t>Te laat komen</a:t>
            </a:r>
          </a:p>
          <a:p>
            <a:endParaRPr lang="nl-NL" dirty="0"/>
          </a:p>
        </p:txBody>
      </p:sp>
      <p:pic>
        <p:nvPicPr>
          <p:cNvPr id="26" name="Audio 25">
            <a:hlinkClick r:id="" action="ppaction://media"/>
            <a:extLst>
              <a:ext uri="{FF2B5EF4-FFF2-40B4-BE49-F238E27FC236}">
                <a16:creationId xmlns:a16="http://schemas.microsoft.com/office/drawing/2014/main" id="{060AEAB0-099E-41E2-9E56-A7966C86E8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60F2DDD-B04B-4972-B2E2-9AA62CC526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1" t="14853" r="35712" b="15239"/>
          <a:stretch/>
        </p:blipFill>
        <p:spPr>
          <a:xfrm>
            <a:off x="5537772" y="3246633"/>
            <a:ext cx="1684962" cy="221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568448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7244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4BD44-2FA5-43D4-BE90-78C283E1A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>
                <a:solidFill>
                  <a:schemeClr val="accent6"/>
                </a:solidFill>
                <a:cs typeface="Calibri"/>
              </a:rPr>
              <a:t>Aanmelding</a:t>
            </a:r>
            <a:endParaRPr lang="nl-NL" b="1">
              <a:solidFill>
                <a:schemeClr val="accent6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0A7069-1104-401C-AC7E-7566B259D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6179906" cy="33416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>
                <a:latin typeface="Calibri"/>
                <a:ea typeface="+mn-lt"/>
                <a:cs typeface="+mn-lt"/>
              </a:rPr>
              <a:t>Beperkte aanmeldingen</a:t>
            </a:r>
            <a:r>
              <a:rPr lang="nl-NL" sz="2400" dirty="0">
                <a:latin typeface="Calibri"/>
                <a:ea typeface="+mn-lt"/>
                <a:cs typeface="+mn-lt"/>
                <a:sym typeface="Wingdings" panose="05000000000000000000" pitchFamily="2" charset="2"/>
              </a:rPr>
              <a:t> 56 studenten</a:t>
            </a:r>
            <a:endParaRPr lang="nl-NL" sz="2400" dirty="0">
              <a:latin typeface="Calibri"/>
              <a:ea typeface="+mn-lt"/>
              <a:cs typeface="+mn-lt"/>
            </a:endParaRPr>
          </a:p>
          <a:p>
            <a:r>
              <a:rPr lang="nl-NL" sz="2400" dirty="0">
                <a:latin typeface="Calibri"/>
                <a:ea typeface="+mn-lt"/>
                <a:cs typeface="+mn-lt"/>
                <a:sym typeface="Wingdings" panose="05000000000000000000" pitchFamily="2" charset="2"/>
              </a:rPr>
              <a:t>Voor 1 april aanmelden</a:t>
            </a:r>
            <a:endParaRPr lang="nl-NL" sz="2400" dirty="0">
              <a:latin typeface="Calibri"/>
              <a:ea typeface="+mn-lt"/>
              <a:cs typeface="+mn-lt"/>
            </a:endParaRP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Aanmeldingsformulier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DDD (Digitale Doorstroom Dossier)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Intakegesprek 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Ondertekent de onderwijsovereenkomst 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Welkomstactiviteit</a:t>
            </a:r>
          </a:p>
        </p:txBody>
      </p:sp>
      <p:pic>
        <p:nvPicPr>
          <p:cNvPr id="30" name="Audio 29">
            <a:hlinkClick r:id="" action="ppaction://media"/>
            <a:extLst>
              <a:ext uri="{FF2B5EF4-FFF2-40B4-BE49-F238E27FC236}">
                <a16:creationId xmlns:a16="http://schemas.microsoft.com/office/drawing/2014/main" id="{649B0061-B2E4-480F-898B-DCA64B9590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03137"/>
      </p:ext>
    </p:extLst>
  </p:cSld>
  <p:clrMapOvr>
    <a:masterClrMapping/>
  </p:clrMapOvr>
  <p:transition spd="med" advTm="19367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CD686E-967B-471D-A415-B3E5CE0B6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>
                <a:solidFill>
                  <a:schemeClr val="accent6"/>
                </a:solidFill>
                <a:cs typeface="Calibri"/>
              </a:rPr>
              <a:t>Lesgeld</a:t>
            </a:r>
            <a:endParaRPr lang="nl-NL" b="1">
              <a:solidFill>
                <a:schemeClr val="accent6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25E56F-15B9-4E4F-8F5D-CC2648B5E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38200"/>
            <a:ext cx="5637600" cy="2176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>
                <a:latin typeface="Calibri"/>
                <a:ea typeface="+mn-lt"/>
                <a:cs typeface="+mn-lt"/>
              </a:rPr>
              <a:t>Kosten lesgeld BOL-opleiding 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boekenpakket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Schooljaar </a:t>
            </a:r>
          </a:p>
          <a:p>
            <a:r>
              <a:rPr lang="nl-NL" sz="2400" dirty="0">
                <a:latin typeface="Calibri"/>
                <a:ea typeface="+mn-lt"/>
                <a:cs typeface="+mn-lt"/>
              </a:rPr>
              <a:t>Overige zaken die je moet aanschaffen </a:t>
            </a:r>
            <a:endParaRPr lang="nl-NL" sz="2400" dirty="0">
              <a:latin typeface="Calibri"/>
              <a:cs typeface="Calibri"/>
            </a:endParaRPr>
          </a:p>
        </p:txBody>
      </p:sp>
      <p:pic>
        <p:nvPicPr>
          <p:cNvPr id="7" name="Lesgeld">
            <a:hlinkClick r:id="" action="ppaction://media"/>
            <a:extLst>
              <a:ext uri="{FF2B5EF4-FFF2-40B4-BE49-F238E27FC236}">
                <a16:creationId xmlns:a16="http://schemas.microsoft.com/office/drawing/2014/main" id="{7F227188-7D55-4BD2-B517-162F23CADA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5429" y="63087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60000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88020ED-745F-4F2F-80BF-704EC0818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904" y="2763"/>
            <a:ext cx="7772400" cy="1470025"/>
          </a:xfrm>
        </p:spPr>
        <p:txBody>
          <a:bodyPr/>
          <a:lstStyle/>
          <a:p>
            <a:r>
              <a:rPr lang="nl-NL" b="1">
                <a:solidFill>
                  <a:schemeClr val="accent6"/>
                </a:solidFill>
              </a:rPr>
              <a:t>Einde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D687658C-50BE-4CBF-81AF-A0F803CAD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1481447"/>
            <a:ext cx="6400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4000" dirty="0">
                <a:solidFill>
                  <a:schemeClr val="tx1"/>
                </a:solidFill>
                <a:latin typeface="Calibri"/>
                <a:cs typeface="Calibri"/>
              </a:rPr>
              <a:t>Bedankt voor u aandacht</a:t>
            </a:r>
          </a:p>
          <a:p>
            <a:endParaRPr lang="nl-NL" sz="4000" dirty="0">
              <a:cs typeface="Calibri"/>
            </a:endParaRPr>
          </a:p>
        </p:txBody>
      </p:sp>
      <p:sp>
        <p:nvSpPr>
          <p:cNvPr id="3" name="Ondertitel 1">
            <a:extLst>
              <a:ext uri="{FF2B5EF4-FFF2-40B4-BE49-F238E27FC236}">
                <a16:creationId xmlns:a16="http://schemas.microsoft.com/office/drawing/2014/main" id="{6FF14BDD-2238-4EFB-A427-16DAFE210893}"/>
              </a:ext>
            </a:extLst>
          </p:cNvPr>
          <p:cNvSpPr txBox="1">
            <a:spLocks/>
          </p:cNvSpPr>
          <p:nvPr/>
        </p:nvSpPr>
        <p:spPr>
          <a:xfrm>
            <a:off x="2741221" y="2880755"/>
            <a:ext cx="1828800" cy="7135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err="1">
                <a:solidFill>
                  <a:schemeClr val="tx1"/>
                </a:solidFill>
                <a:latin typeface="Calibri"/>
                <a:cs typeface="Calibri"/>
              </a:rPr>
              <a:t>Merve</a:t>
            </a:r>
            <a:endParaRPr lang="nl-NL" sz="360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6" name="Ondertitel 1">
            <a:extLst>
              <a:ext uri="{FF2B5EF4-FFF2-40B4-BE49-F238E27FC236}">
                <a16:creationId xmlns:a16="http://schemas.microsoft.com/office/drawing/2014/main" id="{F7645194-4199-4B80-B8F4-834948302185}"/>
              </a:ext>
            </a:extLst>
          </p:cNvPr>
          <p:cNvSpPr txBox="1">
            <a:spLocks/>
          </p:cNvSpPr>
          <p:nvPr/>
        </p:nvSpPr>
        <p:spPr>
          <a:xfrm>
            <a:off x="1514103" y="2247405"/>
            <a:ext cx="2145477" cy="63433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err="1">
                <a:solidFill>
                  <a:schemeClr val="tx1"/>
                </a:solidFill>
                <a:latin typeface="Calibri"/>
                <a:cs typeface="Calibri"/>
              </a:rPr>
              <a:t>Lavan</a:t>
            </a:r>
            <a:endParaRPr lang="nl-NL" sz="360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7" name="Ondertitel 1">
            <a:extLst>
              <a:ext uri="{FF2B5EF4-FFF2-40B4-BE49-F238E27FC236}">
                <a16:creationId xmlns:a16="http://schemas.microsoft.com/office/drawing/2014/main" id="{38DC76D1-B788-4EE1-8221-08E0E0705286}"/>
              </a:ext>
            </a:extLst>
          </p:cNvPr>
          <p:cNvSpPr txBox="1">
            <a:spLocks/>
          </p:cNvSpPr>
          <p:nvPr/>
        </p:nvSpPr>
        <p:spPr>
          <a:xfrm>
            <a:off x="3661557" y="3593272"/>
            <a:ext cx="1789218" cy="6838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err="1">
                <a:solidFill>
                  <a:schemeClr val="tx1"/>
                </a:solidFill>
                <a:latin typeface="Calibri"/>
                <a:cs typeface="Calibri"/>
              </a:rPr>
              <a:t>Bushra</a:t>
            </a:r>
            <a:r>
              <a:rPr lang="nl-NL" sz="3600">
                <a:solidFill>
                  <a:schemeClr val="tx1"/>
                </a:solidFill>
                <a:latin typeface="Calibri"/>
                <a:cs typeface="Calibri"/>
              </a:rPr>
              <a:t> </a:t>
            </a:r>
            <a:endParaRPr lang="nl-NL" sz="3600">
              <a:solidFill>
                <a:schemeClr val="tx1"/>
              </a:solidFill>
              <a:latin typeface="Bradley Hand ITC"/>
              <a:cs typeface="Calibri"/>
            </a:endParaRPr>
          </a:p>
        </p:txBody>
      </p:sp>
      <p:sp>
        <p:nvSpPr>
          <p:cNvPr id="8" name="Ondertitel 1">
            <a:extLst>
              <a:ext uri="{FF2B5EF4-FFF2-40B4-BE49-F238E27FC236}">
                <a16:creationId xmlns:a16="http://schemas.microsoft.com/office/drawing/2014/main" id="{0A392009-0AF6-449A-AFFE-2068843C93D0}"/>
              </a:ext>
            </a:extLst>
          </p:cNvPr>
          <p:cNvSpPr txBox="1">
            <a:spLocks/>
          </p:cNvSpPr>
          <p:nvPr/>
        </p:nvSpPr>
        <p:spPr>
          <a:xfrm>
            <a:off x="5452754" y="4949041"/>
            <a:ext cx="2125684" cy="8223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>
                <a:solidFill>
                  <a:schemeClr val="tx1"/>
                </a:solidFill>
                <a:latin typeface="Calibri"/>
                <a:cs typeface="Calibri"/>
              </a:rPr>
              <a:t>Maher</a:t>
            </a:r>
          </a:p>
        </p:txBody>
      </p:sp>
      <p:sp>
        <p:nvSpPr>
          <p:cNvPr id="9" name="Ondertitel 1">
            <a:extLst>
              <a:ext uri="{FF2B5EF4-FFF2-40B4-BE49-F238E27FC236}">
                <a16:creationId xmlns:a16="http://schemas.microsoft.com/office/drawing/2014/main" id="{D82AF5B3-E426-497E-B9A1-A106A7E988A4}"/>
              </a:ext>
            </a:extLst>
          </p:cNvPr>
          <p:cNvSpPr txBox="1">
            <a:spLocks/>
          </p:cNvSpPr>
          <p:nvPr/>
        </p:nvSpPr>
        <p:spPr>
          <a:xfrm>
            <a:off x="4383974" y="4276106"/>
            <a:ext cx="2125684" cy="8223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err="1">
                <a:solidFill>
                  <a:schemeClr val="tx1"/>
                </a:solidFill>
                <a:latin typeface="Calibri"/>
                <a:cs typeface="Calibri"/>
              </a:rPr>
              <a:t>Anousha</a:t>
            </a:r>
            <a:endParaRPr lang="nl-NL" sz="360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1D919F1C-D06E-4BC4-8341-3D930EDAFA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993585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900" b="1" dirty="0">
                <a:solidFill>
                  <a:srgbClr val="FF9900"/>
                </a:solidFill>
              </a:rPr>
              <a:t>Programma voor vandaag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35294" y="1068327"/>
            <a:ext cx="3279600" cy="472134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Cursus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Training 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Projecten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Stage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SOM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Beroepscompetenties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Keuzedelen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Examens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Bindend studieadvies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Doorstroom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Verzuim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Aanmelding</a:t>
            </a:r>
            <a:endParaRPr lang="nl-NL" sz="23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2300" dirty="0"/>
              <a:t>Lesgeld</a:t>
            </a:r>
            <a:endParaRPr lang="nl-NL" sz="2300" dirty="0">
              <a:cs typeface="Calibri"/>
            </a:endParaRPr>
          </a:p>
        </p:txBody>
      </p:sp>
      <p:pic>
        <p:nvPicPr>
          <p:cNvPr id="24" name="Audio 23">
            <a:hlinkClick r:id="" action="ppaction://media"/>
            <a:extLst>
              <a:ext uri="{FF2B5EF4-FFF2-40B4-BE49-F238E27FC236}">
                <a16:creationId xmlns:a16="http://schemas.microsoft.com/office/drawing/2014/main" id="{73BC0954-FB7A-40B0-AD26-4D016A9B50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28886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A62A29-528C-440E-9E33-4083DFFF1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9900"/>
                </a:solidFill>
                <a:cs typeface="Calibri"/>
              </a:rPr>
              <a:t>Cursussen </a:t>
            </a:r>
            <a:endParaRPr lang="nl-NL" dirty="0">
              <a:solidFill>
                <a:srgbClr val="FF9900"/>
              </a:solidFill>
            </a:endParaRP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9E7609FC-3C5A-4D6E-8A0A-D303E2215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51240"/>
              </p:ext>
            </p:extLst>
          </p:nvPr>
        </p:nvGraphicFramePr>
        <p:xfrm>
          <a:off x="920167" y="1523156"/>
          <a:ext cx="7303666" cy="381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1833">
                  <a:extLst>
                    <a:ext uri="{9D8B030D-6E8A-4147-A177-3AD203B41FA5}">
                      <a16:colId xmlns:a16="http://schemas.microsoft.com/office/drawing/2014/main" val="2975397081"/>
                    </a:ext>
                  </a:extLst>
                </a:gridCol>
                <a:gridCol w="3651833">
                  <a:extLst>
                    <a:ext uri="{9D8B030D-6E8A-4147-A177-3AD203B41FA5}">
                      <a16:colId xmlns:a16="http://schemas.microsoft.com/office/drawing/2014/main" val="1555340880"/>
                    </a:ext>
                  </a:extLst>
                </a:gridCol>
              </a:tblGrid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Cursus Anatomie Mondholte 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253379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CPD1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Patiëntendossier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646294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CIP 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Infectiepreventie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362753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TBP 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 Praktijkbeheer 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934378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CPL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 Cursus Plaque 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457791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CPD2 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Patiëntendossier 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360115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CRO   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Röntgen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91874"/>
                  </a:ext>
                </a:extLst>
              </a:tr>
              <a:tr h="476461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CANA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Anatomie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9867"/>
                  </a:ext>
                </a:extLst>
              </a:tr>
            </a:tbl>
          </a:graphicData>
        </a:graphic>
      </p:graphicFrame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9744D927-6999-4CFF-A70F-113B7A408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105083"/>
              </p:ext>
            </p:extLst>
          </p:nvPr>
        </p:nvGraphicFramePr>
        <p:xfrm>
          <a:off x="920167" y="5334844"/>
          <a:ext cx="7303666" cy="478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1833">
                  <a:extLst>
                    <a:ext uri="{9D8B030D-6E8A-4147-A177-3AD203B41FA5}">
                      <a16:colId xmlns:a16="http://schemas.microsoft.com/office/drawing/2014/main" val="3460287865"/>
                    </a:ext>
                  </a:extLst>
                </a:gridCol>
                <a:gridCol w="3651833">
                  <a:extLst>
                    <a:ext uri="{9D8B030D-6E8A-4147-A177-3AD203B41FA5}">
                      <a16:colId xmlns:a16="http://schemas.microsoft.com/office/drawing/2014/main" val="1419618328"/>
                    </a:ext>
                  </a:extLst>
                </a:gridCol>
              </a:tblGrid>
              <a:tr h="478815"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CRT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a typeface="+mn-lt"/>
                          <a:cs typeface="+mn-lt"/>
                        </a:rPr>
                        <a:t>Restauratie Tandheelkunde 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404254"/>
                  </a:ext>
                </a:extLst>
              </a:tr>
            </a:tbl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4B2B3F9-F2C3-4868-B8FB-BF3CE3D4E6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37243"/>
      </p:ext>
    </p:extLst>
  </p:cSld>
  <p:clrMapOvr>
    <a:masterClrMapping/>
  </p:clrMapOvr>
  <p:transition spd="slow" advTm="3086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96695"/>
            <a:ext cx="8229600" cy="985520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6"/>
                </a:solidFill>
              </a:rPr>
              <a:t>Trainingen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0F9FD99-815A-4BD9-9D8B-29A585295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8401"/>
            <a:ext cx="8128000" cy="45490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 err="1">
                <a:ea typeface="+mn-lt"/>
                <a:cs typeface="+mn-lt"/>
              </a:rPr>
              <a:t>Periode</a:t>
            </a:r>
            <a:r>
              <a:rPr lang="en-US" sz="2400" b="1" dirty="0">
                <a:ea typeface="+mn-lt"/>
                <a:cs typeface="+mn-lt"/>
              </a:rPr>
              <a:t> 1</a:t>
            </a:r>
            <a:r>
              <a:rPr lang="nl-NL" sz="2400" dirty="0">
                <a:ea typeface="+mn-lt"/>
                <a:cs typeface="+mn-lt"/>
              </a:rPr>
              <a:t>   </a:t>
            </a:r>
            <a:endParaRPr lang="nl-NL" sz="24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TSS = Training start aan de stoel</a:t>
            </a:r>
            <a:r>
              <a:rPr lang="en-US" sz="2000" dirty="0">
                <a:ea typeface="+mn-lt"/>
                <a:cs typeface="+mn-lt"/>
              </a:rPr>
              <a:t> </a:t>
            </a:r>
            <a:r>
              <a:rPr lang="nl-NL" sz="2000" dirty="0">
                <a:ea typeface="+mn-lt"/>
                <a:cs typeface="+mn-lt"/>
              </a:rPr>
              <a:t> </a:t>
            </a:r>
            <a:endParaRPr lang="nl-NL" sz="20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TPB = Training praktijkbeheer</a:t>
            </a:r>
            <a:r>
              <a:rPr lang="en-US" sz="2000" dirty="0">
                <a:ea typeface="+mn-lt"/>
                <a:cs typeface="+mn-lt"/>
              </a:rPr>
              <a:t> </a:t>
            </a:r>
            <a:r>
              <a:rPr lang="nl-NL" sz="2000" dirty="0">
                <a:ea typeface="+mn-lt"/>
                <a:cs typeface="+mn-lt"/>
              </a:rPr>
              <a:t> </a:t>
            </a:r>
            <a:endParaRPr lang="nl-NL" sz="20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Skills </a:t>
            </a:r>
            <a:endParaRPr lang="nl-NL" sz="2000" dirty="0">
              <a:cs typeface="Calibri"/>
            </a:endParaRPr>
          </a:p>
          <a:p>
            <a:r>
              <a:rPr lang="nl-NL" sz="2400" b="1" dirty="0">
                <a:ea typeface="+mn-lt"/>
                <a:cs typeface="+mn-lt"/>
              </a:rPr>
              <a:t>Periode 2 </a:t>
            </a:r>
            <a:endParaRPr lang="nl-NL" sz="24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Assisteren bij </a:t>
            </a:r>
            <a:r>
              <a:rPr lang="nl-NL" sz="2000" dirty="0" err="1">
                <a:ea typeface="+mn-lt"/>
                <a:cs typeface="+mn-lt"/>
              </a:rPr>
              <a:t>paradontologische</a:t>
            </a:r>
            <a:r>
              <a:rPr lang="nl-NL" sz="2000" dirty="0">
                <a:ea typeface="+mn-lt"/>
                <a:cs typeface="+mn-lt"/>
              </a:rPr>
              <a:t> behandelingen</a:t>
            </a:r>
          </a:p>
          <a:p>
            <a:pPr marL="0" indent="0">
              <a:buNone/>
            </a:pPr>
            <a:r>
              <a:rPr lang="nl-NL" sz="2000" dirty="0">
                <a:cs typeface="Calibri"/>
              </a:rPr>
              <a:t>Skills</a:t>
            </a:r>
          </a:p>
          <a:p>
            <a:r>
              <a:rPr lang="nl-NL" sz="2400" b="1" dirty="0">
                <a:ea typeface="+mn-lt"/>
                <a:cs typeface="+mn-lt"/>
              </a:rPr>
              <a:t>Periode 3 </a:t>
            </a:r>
            <a:endParaRPr lang="nl-NL" sz="24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TAR assisteren bij restauraties </a:t>
            </a:r>
            <a:endParaRPr lang="nl-NL" sz="2000" dirty="0">
              <a:cs typeface="Calibri"/>
            </a:endParaRPr>
          </a:p>
          <a:p>
            <a:r>
              <a:rPr lang="nl-NL" sz="2400" b="1" dirty="0">
                <a:ea typeface="+mn-lt"/>
                <a:cs typeface="+mn-lt"/>
              </a:rPr>
              <a:t>Periode 4 </a:t>
            </a:r>
            <a:endParaRPr lang="nl-NL" sz="2400" dirty="0">
              <a:cs typeface="Calibri"/>
            </a:endParaRPr>
          </a:p>
          <a:p>
            <a:pPr marL="0" indent="0">
              <a:buNone/>
            </a:pPr>
            <a:r>
              <a:rPr lang="nl-NL" sz="2000" dirty="0">
                <a:ea typeface="+mn-lt"/>
                <a:cs typeface="+mn-lt"/>
              </a:rPr>
              <a:t>BPV (stage)</a:t>
            </a:r>
            <a:endParaRPr lang="nl-NL" sz="2000" dirty="0">
              <a:cs typeface="Calibri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DAAD172-0046-4594-97E2-DADD11BB80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73876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F1E23-1FCB-4F6E-89AA-E37A1A4E0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9900"/>
                </a:solidFill>
                <a:cs typeface="Calibri"/>
              </a:rPr>
              <a:t>Projecten 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D2FDC9-3183-4682-838B-D5566837A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791600" cy="1762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>
                <a:cs typeface="Calibri"/>
              </a:rPr>
              <a:t>Leerjaar 1 </a:t>
            </a:r>
          </a:p>
          <a:p>
            <a:r>
              <a:rPr lang="nl-NL" sz="2400">
                <a:cs typeface="Calibri"/>
              </a:rPr>
              <a:t>Periode 3 </a:t>
            </a:r>
          </a:p>
          <a:p>
            <a:r>
              <a:rPr lang="nl-NL" sz="2400">
                <a:cs typeface="Calibri"/>
              </a:rPr>
              <a:t>PVG voorlichtingsgebitsverzorging</a:t>
            </a:r>
          </a:p>
          <a:p>
            <a:pPr marL="0" indent="0">
              <a:buNone/>
            </a:pPr>
            <a:endParaRPr lang="nl-NL">
              <a:cs typeface="Calibri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80E9D0F-A87E-434E-BC15-56C6F59BEEB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88445"/>
      </p:ext>
    </p:extLst>
  </p:cSld>
  <p:clrMapOvr>
    <a:masterClrMapping/>
  </p:clrMapOvr>
  <p:transition spd="slow" advTm="2058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7882D-DB2B-4F25-911E-9E7DCFE76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5261"/>
            <a:ext cx="8229600" cy="1143000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chemeClr val="accent6"/>
                </a:solidFill>
                <a:cs typeface="Calibri"/>
              </a:rPr>
              <a:t>Structuur van de opleiding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D26950-35DC-4CEB-92EF-C03E3F913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797" y="1689265"/>
            <a:ext cx="2836224" cy="34868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>
                <a:ea typeface="+mn-lt"/>
                <a:cs typeface="+mn-lt"/>
              </a:rPr>
              <a:t>Cirkel</a:t>
            </a:r>
          </a:p>
          <a:p>
            <a:r>
              <a:rPr lang="nl-NL" sz="2400">
                <a:ea typeface="+mn-lt"/>
                <a:cs typeface="+mn-lt"/>
              </a:rPr>
              <a:t>Waar?</a:t>
            </a:r>
          </a:p>
          <a:p>
            <a:r>
              <a:rPr lang="nl-NL" sz="2400">
                <a:ea typeface="+mn-lt"/>
                <a:cs typeface="+mn-lt"/>
              </a:rPr>
              <a:t>Tandarts</a:t>
            </a:r>
          </a:p>
          <a:p>
            <a:r>
              <a:rPr lang="nl-NL" sz="2400">
                <a:ea typeface="+mn-lt"/>
                <a:cs typeface="+mn-lt"/>
              </a:rPr>
              <a:t>Kaakchirurg</a:t>
            </a:r>
          </a:p>
          <a:p>
            <a:r>
              <a:rPr lang="nl-NL" sz="2400">
                <a:ea typeface="+mn-lt"/>
                <a:cs typeface="+mn-lt"/>
              </a:rPr>
              <a:t>Kindertandarts</a:t>
            </a:r>
          </a:p>
          <a:p>
            <a:r>
              <a:rPr lang="nl-NL" sz="2400">
                <a:ea typeface="+mn-lt"/>
                <a:cs typeface="+mn-lt"/>
              </a:rPr>
              <a:t>Orthodontie</a:t>
            </a:r>
            <a:endParaRPr lang="nl-NL" sz="2400">
              <a:cs typeface="Calibri"/>
            </a:endParaRP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224C474D-B1D6-43EA-8A1D-FD98BB63C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36499"/>
              </p:ext>
            </p:extLst>
          </p:nvPr>
        </p:nvGraphicFramePr>
        <p:xfrm>
          <a:off x="319447" y="1207284"/>
          <a:ext cx="5897493" cy="5061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487">
                  <a:extLst>
                    <a:ext uri="{9D8B030D-6E8A-4147-A177-3AD203B41FA5}">
                      <a16:colId xmlns:a16="http://schemas.microsoft.com/office/drawing/2014/main" val="3880392484"/>
                    </a:ext>
                  </a:extLst>
                </a:gridCol>
                <a:gridCol w="1133335">
                  <a:extLst>
                    <a:ext uri="{9D8B030D-6E8A-4147-A177-3AD203B41FA5}">
                      <a16:colId xmlns:a16="http://schemas.microsoft.com/office/drawing/2014/main" val="3786611863"/>
                    </a:ext>
                  </a:extLst>
                </a:gridCol>
                <a:gridCol w="1084062">
                  <a:extLst>
                    <a:ext uri="{9D8B030D-6E8A-4147-A177-3AD203B41FA5}">
                      <a16:colId xmlns:a16="http://schemas.microsoft.com/office/drawing/2014/main" val="2170024075"/>
                    </a:ext>
                  </a:extLst>
                </a:gridCol>
                <a:gridCol w="1511117">
                  <a:extLst>
                    <a:ext uri="{9D8B030D-6E8A-4147-A177-3AD203B41FA5}">
                      <a16:colId xmlns:a16="http://schemas.microsoft.com/office/drawing/2014/main" val="3418353052"/>
                    </a:ext>
                  </a:extLst>
                </a:gridCol>
                <a:gridCol w="1068492">
                  <a:extLst>
                    <a:ext uri="{9D8B030D-6E8A-4147-A177-3AD203B41FA5}">
                      <a16:colId xmlns:a16="http://schemas.microsoft.com/office/drawing/2014/main" val="1241267784"/>
                    </a:ext>
                  </a:extLst>
                </a:gridCol>
              </a:tblGrid>
              <a:tr h="812961">
                <a:tc>
                  <a:txBody>
                    <a:bodyPr/>
                    <a:lstStyle/>
                    <a:p>
                      <a:r>
                        <a:rPr lang="nl-NL"/>
                        <a:t>Leerjaar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Blok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Blok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1" i="0" u="none" strike="noStrike" noProof="0">
                          <a:latin typeface="Calibri"/>
                        </a:rPr>
                        <a:t>Blok  3</a:t>
                      </a: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1" i="0" u="none" strike="noStrike" noProof="0">
                          <a:latin typeface="Calibri"/>
                        </a:rPr>
                        <a:t>Blok 4</a:t>
                      </a:r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785099"/>
                  </a:ext>
                </a:extLst>
              </a:tr>
              <a:tr h="1422446">
                <a:tc>
                  <a:txBody>
                    <a:bodyPr/>
                    <a:lstStyle/>
                    <a:p>
                      <a:pPr lvl="1"/>
                      <a:r>
                        <a:rPr lang="nl-NL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 sz="180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>
                          <a:solidFill>
                            <a:srgbClr val="00B050"/>
                          </a:solidFill>
                        </a:rPr>
                        <a:t>BPV1</a:t>
                      </a:r>
                    </a:p>
                    <a:p>
                      <a:pPr lvl="0">
                        <a:buNone/>
                      </a:pPr>
                      <a:r>
                        <a:rPr lang="nl-NL"/>
                        <a:t>Stage ma-do</a:t>
                      </a:r>
                    </a:p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 </a:t>
                      </a:r>
                      <a:r>
                        <a:rPr lang="nl-NL" sz="18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vrijdag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775023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lvl="1"/>
                      <a:r>
                        <a:rPr lang="nl-NL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>
                          <a:solidFill>
                            <a:srgbClr val="00B050"/>
                          </a:solidFill>
                        </a:rPr>
                        <a:t>BPV2</a:t>
                      </a:r>
                      <a:endParaRPr lang="nl-NL"/>
                    </a:p>
                    <a:p>
                      <a:pPr lvl="0">
                        <a:buNone/>
                      </a:pPr>
                      <a:r>
                        <a:rPr lang="nl-NL"/>
                        <a:t>ma-do</a:t>
                      </a:r>
                    </a:p>
                    <a:p>
                      <a:pPr lvl="0">
                        <a:buNone/>
                      </a:pPr>
                      <a:r>
                        <a:rPr lang="nl-NL">
                          <a:solidFill>
                            <a:srgbClr val="7030A0"/>
                          </a:solidFill>
                        </a:rPr>
                        <a:t>School </a:t>
                      </a:r>
                      <a:r>
                        <a:rPr lang="nl-NL"/>
                        <a:t>vrijdag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431153"/>
                  </a:ext>
                </a:extLst>
              </a:tr>
              <a:tr h="1596889">
                <a:tc>
                  <a:txBody>
                    <a:bodyPr/>
                    <a:lstStyle/>
                    <a:p>
                      <a:pPr lvl="1"/>
                      <a:r>
                        <a:rPr lang="nl-NL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1" i="0" u="none" strike="noStrike" noProof="0">
                          <a:solidFill>
                            <a:srgbClr val="00B050"/>
                          </a:solidFill>
                          <a:latin typeface="Calibri"/>
                        </a:rPr>
                        <a:t>BPV3</a:t>
                      </a:r>
                      <a:endParaRPr lang="nl-NL"/>
                    </a:p>
                    <a:p>
                      <a:pPr lvl="0">
                        <a:buNone/>
                      </a:pPr>
                      <a:r>
                        <a:rPr lang="nl-NL"/>
                        <a:t>Ma-do</a:t>
                      </a:r>
                    </a:p>
                    <a:p>
                      <a:pPr lvl="0">
                        <a:buNone/>
                      </a:pPr>
                      <a:r>
                        <a:rPr lang="nl-NL">
                          <a:solidFill>
                            <a:srgbClr val="7030A0"/>
                          </a:solidFill>
                        </a:rPr>
                        <a:t>School </a:t>
                      </a:r>
                      <a:r>
                        <a:rPr lang="nl-NL"/>
                        <a:t>vrijdag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800" b="0" i="0" u="none" strike="noStrike" noProof="0">
                          <a:solidFill>
                            <a:srgbClr val="7030A0"/>
                          </a:solidFill>
                          <a:latin typeface="Calibri"/>
                        </a:rPr>
                        <a:t>School</a:t>
                      </a:r>
                      <a:endParaRPr lang="nl-NL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B050"/>
                          </a:solidFill>
                        </a:rPr>
                        <a:t>BPV4 </a:t>
                      </a:r>
                      <a:r>
                        <a:rPr lang="nl-NL" dirty="0"/>
                        <a:t>ma-wo</a:t>
                      </a:r>
                    </a:p>
                    <a:p>
                      <a:pPr lvl="0">
                        <a:buNone/>
                      </a:pPr>
                      <a:r>
                        <a:rPr lang="nl-NL" dirty="0">
                          <a:solidFill>
                            <a:srgbClr val="7030A0"/>
                          </a:solidFill>
                        </a:rPr>
                        <a:t>School</a:t>
                      </a:r>
                    </a:p>
                    <a:p>
                      <a:pPr lvl="0">
                        <a:buNone/>
                      </a:pPr>
                      <a:r>
                        <a:rPr lang="nl-NL" dirty="0"/>
                        <a:t>Donderdag-vrijdag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Examens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662036"/>
                  </a:ext>
                </a:extLst>
              </a:tr>
            </a:tbl>
          </a:graphicData>
        </a:graphic>
      </p:graphicFrame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9DB5BF7-AFEE-42F4-9653-154E53A52F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849852"/>
      </p:ext>
    </p:extLst>
  </p:cSld>
  <p:clrMapOvr>
    <a:masterClrMapping/>
  </p:clrMapOvr>
  <p:transition spd="slow" advTm="3619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b="1">
                <a:solidFill>
                  <a:schemeClr val="accent6"/>
                </a:solidFill>
              </a:rPr>
              <a:t>Sport op Maat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0F9FD99-815A-4BD9-9D8B-29A585295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75753" cy="31361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>
                <a:latin typeface="Calibri"/>
                <a:cs typeface="Calibri"/>
              </a:rPr>
              <a:t>Fit-test</a:t>
            </a:r>
          </a:p>
          <a:p>
            <a:r>
              <a:rPr lang="nl-NL" sz="2400" dirty="0">
                <a:latin typeface="Calibri"/>
                <a:cs typeface="Calibri"/>
              </a:rPr>
              <a:t>Sportpunten </a:t>
            </a:r>
          </a:p>
          <a:p>
            <a:r>
              <a:rPr lang="nl-NL" sz="2400" dirty="0">
                <a:latin typeface="Calibri"/>
                <a:cs typeface="Calibri"/>
              </a:rPr>
              <a:t>Zelf </a:t>
            </a:r>
            <a:r>
              <a:rPr lang="nl-NL" sz="2400" dirty="0" err="1">
                <a:latin typeface="Calibri"/>
                <a:cs typeface="Calibri"/>
              </a:rPr>
              <a:t>Clinics</a:t>
            </a:r>
            <a:r>
              <a:rPr lang="nl-NL" sz="2400" dirty="0">
                <a:latin typeface="Calibri"/>
                <a:cs typeface="Calibri"/>
              </a:rPr>
              <a:t> kiezen</a:t>
            </a:r>
          </a:p>
          <a:p>
            <a:r>
              <a:rPr lang="nl-NL" sz="2400" dirty="0">
                <a:latin typeface="Calibri"/>
                <a:cs typeface="Calibri"/>
              </a:rPr>
              <a:t>Gele vlag</a:t>
            </a:r>
          </a:p>
          <a:p>
            <a:r>
              <a:rPr lang="nl-NL" sz="2400" dirty="0">
                <a:latin typeface="Calibri"/>
                <a:cs typeface="Calibri"/>
              </a:rPr>
              <a:t>Rood staan</a:t>
            </a:r>
          </a:p>
        </p:txBody>
      </p:sp>
      <p:pic>
        <p:nvPicPr>
          <p:cNvPr id="3" name="Afbeelding 2" descr="Afbeelding met speelgoed, lucht, vlieger&#10;&#10;Automatisch gegenereerde beschrijving">
            <a:extLst>
              <a:ext uri="{FF2B5EF4-FFF2-40B4-BE49-F238E27FC236}">
                <a16:creationId xmlns:a16="http://schemas.microsoft.com/office/drawing/2014/main" id="{704E7798-3424-4836-B4AB-70CA35956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245" y="1756721"/>
            <a:ext cx="4864813" cy="3344558"/>
          </a:xfrm>
          <a:prstGeom prst="rect">
            <a:avLst/>
          </a:prstGeom>
          <a:noFill/>
        </p:spPr>
      </p:pic>
      <p:pic>
        <p:nvPicPr>
          <p:cNvPr id="6" name="SOM">
            <a:hlinkClick r:id="" action="ppaction://media"/>
            <a:extLst>
              <a:ext uri="{FF2B5EF4-FFF2-40B4-BE49-F238E27FC236}">
                <a16:creationId xmlns:a16="http://schemas.microsoft.com/office/drawing/2014/main" id="{0448F339-F047-4F08-ACF4-97BBCFC538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4058" y="617696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113689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9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5160" y="1402337"/>
            <a:ext cx="5295643" cy="3113071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dirty="0">
              <a:cs typeface="Calibri"/>
            </a:endParaRPr>
          </a:p>
          <a:p>
            <a:r>
              <a:rPr lang="nl-NL" sz="2400" dirty="0">
                <a:ea typeface="+mn-lt"/>
                <a:cs typeface="+mn-lt"/>
              </a:rPr>
              <a:t>Praktijkorganisatie Keuzedeel </a:t>
            </a:r>
            <a:endParaRPr lang="nl-NL" sz="2400" dirty="0"/>
          </a:p>
          <a:p>
            <a:r>
              <a:rPr lang="nl-NL" sz="2400" dirty="0">
                <a:ea typeface="+mn-lt"/>
                <a:cs typeface="+mn-lt"/>
              </a:rPr>
              <a:t>Bijzondere zorggroepen TA </a:t>
            </a:r>
          </a:p>
          <a:p>
            <a:r>
              <a:rPr lang="nl-NL" sz="2400" dirty="0">
                <a:ea typeface="+mn-lt"/>
                <a:cs typeface="+mn-lt"/>
              </a:rPr>
              <a:t>Doorstroom HBO </a:t>
            </a:r>
            <a:endParaRPr lang="nl-NL" sz="2400" dirty="0">
              <a:cs typeface="Calibri"/>
            </a:endParaRPr>
          </a:p>
          <a:p>
            <a:r>
              <a:rPr lang="nl-NL" sz="2400" dirty="0">
                <a:ea typeface="+mn-lt"/>
                <a:cs typeface="+mn-lt"/>
              </a:rPr>
              <a:t>Keuzedeel Inspelen op Innovatie </a:t>
            </a:r>
            <a:endParaRPr lang="nl-NL" sz="2400" dirty="0"/>
          </a:p>
          <a:p>
            <a:r>
              <a:rPr lang="nl-NL" sz="2400" dirty="0">
                <a:ea typeface="+mn-lt"/>
                <a:cs typeface="+mn-lt"/>
              </a:rPr>
              <a:t>HAVO certificaten Biologie</a:t>
            </a:r>
            <a:endParaRPr lang="nl-NL" sz="2400" dirty="0">
              <a:cs typeface="Calibri"/>
            </a:endParaRPr>
          </a:p>
          <a:p>
            <a:endParaRPr lang="nl-NL" b="1" dirty="0">
              <a:cs typeface="Calibri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9240" y="259337"/>
            <a:ext cx="8229600" cy="1143000"/>
          </a:xfrm>
          <a:noFill/>
        </p:spPr>
        <p:txBody>
          <a:bodyPr lIns="95790" tIns="47895" rIns="95790" bIns="47895">
            <a:noAutofit/>
          </a:bodyPr>
          <a:lstStyle/>
          <a:p>
            <a:pPr eaLnBrk="1" hangingPunct="1"/>
            <a:r>
              <a:rPr lang="nl-NL" altLang="nl-NL" b="1">
                <a:solidFill>
                  <a:srgbClr val="FF9900"/>
                </a:solidFill>
              </a:rPr>
              <a:t>Keuzedelen</a:t>
            </a:r>
            <a:br>
              <a:rPr lang="nl-NL" altLang="nl-NL" sz="3600" b="1"/>
            </a:br>
            <a:endParaRPr lang="nl-NL" altLang="nl-NL" sz="3600" b="1">
              <a:solidFill>
                <a:srgbClr val="FF9900"/>
              </a:solidFill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3D399BF-E0E3-4159-A1C1-560E4085B4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31924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1633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err="1">
                <a:solidFill>
                  <a:srgbClr val="FF9900"/>
                </a:solidFill>
              </a:rPr>
              <a:t>Beroepscompententies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67443"/>
            <a:ext cx="8939336" cy="535872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endParaRPr lang="nl-NL" altLang="nl-NL" sz="2000" dirty="0">
              <a:solidFill>
                <a:srgbClr val="0076BD"/>
              </a:solidFill>
              <a:cs typeface="Calibri"/>
            </a:endParaRPr>
          </a:p>
          <a:p>
            <a:pPr>
              <a:buNone/>
            </a:pPr>
            <a:endParaRPr lang="nl-NL" sz="2000" dirty="0">
              <a:cs typeface="Calibri"/>
            </a:endParaRPr>
          </a:p>
          <a:p>
            <a:pPr marL="0" indent="0">
              <a:buNone/>
            </a:pPr>
            <a:endParaRPr lang="nl-NL" sz="2000" dirty="0">
              <a:cs typeface="Calibri"/>
            </a:endParaRPr>
          </a:p>
          <a:p>
            <a:pPr marL="0" indent="0">
              <a:buNone/>
            </a:pPr>
            <a:r>
              <a:rPr lang="nl-NL" sz="2400" b="1" dirty="0">
                <a:ea typeface="+mn-lt"/>
                <a:cs typeface="+mn-lt"/>
              </a:rPr>
              <a:t>Kerntaak 1</a:t>
            </a:r>
          </a:p>
          <a:p>
            <a:pPr>
              <a:buFont typeface="Arial"/>
              <a:buChar char="•"/>
            </a:pPr>
            <a:r>
              <a:rPr lang="nl-NL" sz="2400" dirty="0">
                <a:ea typeface="+mn-lt"/>
                <a:cs typeface="+mn-lt"/>
              </a:rPr>
              <a:t>Uitvoeren van front-office taken.</a:t>
            </a:r>
            <a:endParaRPr lang="nl-NL" sz="2400" dirty="0">
              <a:cs typeface="Calibri"/>
            </a:endParaRPr>
          </a:p>
          <a:p>
            <a:pPr indent="0">
              <a:buNone/>
            </a:pPr>
            <a:r>
              <a:rPr lang="nl-NL" sz="2000" dirty="0">
                <a:ea typeface="+mn-lt"/>
                <a:cs typeface="+mn-lt"/>
              </a:rPr>
              <a:t>  </a:t>
            </a:r>
            <a:endParaRPr lang="nl-NL" sz="2000" dirty="0">
              <a:cs typeface="Calibri"/>
            </a:endParaRPr>
          </a:p>
          <a:p>
            <a:pPr marL="0" indent="0">
              <a:buNone/>
            </a:pPr>
            <a:r>
              <a:rPr lang="nl-NL" sz="2400" b="1" dirty="0">
                <a:ea typeface="+mn-lt"/>
                <a:cs typeface="+mn-lt"/>
              </a:rPr>
              <a:t>Kerntaak 2 </a:t>
            </a:r>
            <a:endParaRPr lang="nl-NL" sz="2400" b="1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400" dirty="0">
                <a:ea typeface="+mn-lt"/>
                <a:cs typeface="+mn-lt"/>
              </a:rPr>
              <a:t>Verrichten van handelingen in het kader van tandheelkundige zorg.</a:t>
            </a:r>
          </a:p>
          <a:p>
            <a:pPr marL="0" indent="0">
              <a:buNone/>
            </a:pPr>
            <a:endParaRPr lang="nl-NL" sz="20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2400" b="1" dirty="0">
                <a:ea typeface="+mn-lt"/>
                <a:cs typeface="+mn-lt"/>
              </a:rPr>
              <a:t>Kerntaak 3 </a:t>
            </a:r>
            <a:endParaRPr lang="nl-NL" sz="2400" b="1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400" dirty="0">
                <a:ea typeface="+mn-lt"/>
                <a:cs typeface="+mn-lt"/>
              </a:rPr>
              <a:t>Werken aan kwaliteit en deskundigheid.</a:t>
            </a:r>
            <a:endParaRPr lang="nl-NL" sz="2400" dirty="0">
              <a:cs typeface="Calibri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0F94B2C-D747-409B-ADD2-93A3382A5A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86658"/>
      </p:ext>
    </p:extLst>
  </p:cSld>
  <p:clrMapOvr>
    <a:masterClrMapping/>
  </p:clrMapOvr>
  <p:transition spd="slow" advTm="19367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voorbeel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voorbeel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voorbeel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voorbeel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96173d46-5f7d-49bf-a64d-4dd4f1c458b8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8E8C44276DF4CBC74F8412B546762" ma:contentTypeVersion="12" ma:contentTypeDescription="Een nieuw document maken." ma:contentTypeScope="" ma:versionID="82f25da66589aa2d0578099c5b506182">
  <xsd:schema xmlns:xsd="http://www.w3.org/2001/XMLSchema" xmlns:xs="http://www.w3.org/2001/XMLSchema" xmlns:p="http://schemas.microsoft.com/office/2006/metadata/properties" xmlns:ns2="ca6d8ab7-14e8-43fb-be46-d5b97b675565" xmlns:ns3="6239e0f7-bd6b-405f-8af9-ae217371239b" targetNamespace="http://schemas.microsoft.com/office/2006/metadata/properties" ma:root="true" ma:fieldsID="eac70b70da772e793bd01e4be7e4f154" ns2:_="" ns3:_="">
    <xsd:import namespace="ca6d8ab7-14e8-43fb-be46-d5b97b675565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d8ab7-14e8-43fb-be46-d5b97b675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C7B186-0177-4D87-BFDE-AF0CA84C3FD9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a6d8ab7-14e8-43fb-be46-d5b97b675565"/>
    <ds:schemaRef ds:uri="http://purl.org/dc/elements/1.1/"/>
    <ds:schemaRef ds:uri="6239e0f7-bd6b-405f-8af9-ae217371239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4CD914-F4F0-4AE3-8DE9-497A53157B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DED18B-39FB-4563-A722-D2E70653164E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38C800EF-6F1F-4E41-A578-D9A90DC7F1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6d8ab7-14e8-43fb-be46-d5b97b675565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222</Words>
  <Application>Microsoft Office PowerPoint</Application>
  <PresentationFormat>Diavoorstelling (4:3)</PresentationFormat>
  <Paragraphs>165</Paragraphs>
  <Slides>16</Slides>
  <Notes>2</Notes>
  <HiddenSlides>0</HiddenSlides>
  <MMClips>16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4</vt:i4>
      </vt:variant>
      <vt:variant>
        <vt:lpstr>Diatitels</vt:lpstr>
      </vt:variant>
      <vt:variant>
        <vt:i4>16</vt:i4>
      </vt:variant>
    </vt:vector>
  </HeadingPairs>
  <TitlesOfParts>
    <vt:vector size="26" baseType="lpstr">
      <vt:lpstr>Arial</vt:lpstr>
      <vt:lpstr>Arial Nova Light</vt:lpstr>
      <vt:lpstr>Bradley Hand ITC</vt:lpstr>
      <vt:lpstr>Calibri</vt:lpstr>
      <vt:lpstr>Times New Roman</vt:lpstr>
      <vt:lpstr>Wingdings</vt:lpstr>
      <vt:lpstr>voorbeeld</vt:lpstr>
      <vt:lpstr>3_voorbeeld</vt:lpstr>
      <vt:lpstr>4_voorbeeld</vt:lpstr>
      <vt:lpstr>5_voorbeeld</vt:lpstr>
      <vt:lpstr>PowerPoint-presentatie</vt:lpstr>
      <vt:lpstr>Programma voor vandaag </vt:lpstr>
      <vt:lpstr>Cursussen </vt:lpstr>
      <vt:lpstr>Trainingen</vt:lpstr>
      <vt:lpstr>Projecten </vt:lpstr>
      <vt:lpstr>Structuur van de opleiding</vt:lpstr>
      <vt:lpstr>Sport op Maat</vt:lpstr>
      <vt:lpstr>Keuzedelen </vt:lpstr>
      <vt:lpstr>Beroepscompententies</vt:lpstr>
      <vt:lpstr>Examen</vt:lpstr>
      <vt:lpstr>Bindend studieadvies</vt:lpstr>
      <vt:lpstr> Doorstroom</vt:lpstr>
      <vt:lpstr>Verzuim</vt:lpstr>
      <vt:lpstr>Aanmelding</vt:lpstr>
      <vt:lpstr>Lesgeld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Haj Kadour,Maher</dc:creator>
  <cp:lastModifiedBy>Femke Terwiel</cp:lastModifiedBy>
  <cp:revision>26</cp:revision>
  <dcterms:created xsi:type="dcterms:W3CDTF">2020-10-22T19:32:05Z</dcterms:created>
  <dcterms:modified xsi:type="dcterms:W3CDTF">2020-11-09T11:10:05Z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0x0101007E78E8C44276DF4CBC74F8412B546762</vt:lpwstr>
  </property>
</Properties>
</file>